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7" r:id="rId4"/>
    <p:sldId id="258" r:id="rId5"/>
    <p:sldId id="260" r:id="rId6"/>
    <p:sldId id="259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дрей Обидин" initials="АО" lastIdx="1" clrIdx="0">
    <p:extLst>
      <p:ext uri="{19B8F6BF-5375-455C-9EA6-DF929625EA0E}">
        <p15:presenceInfo xmlns:p15="http://schemas.microsoft.com/office/powerpoint/2012/main" userId="a2081bebf48896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3:27:16.00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37B95-D489-4D7A-88E2-1DFAF956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3B8B80-31DB-42B7-8B91-FA9A29CC6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8329BF-BE78-4E11-B7C8-3D8010DC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B997CD-B4AB-4DB4-A995-6AAA02BC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79C826-0FDC-4035-8344-1924D1EA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03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2B6AE-CC32-440D-8CC4-1559F3DE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1D5A94-694C-4942-B38C-CD7DB3196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2A3E2-5E8C-4C77-B178-342A6198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62EFD-8C48-4C8C-B4D6-1937F9C0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C5EA61-9246-452D-9F87-CC28C9EE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0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81D30CE-E41B-45DD-91BB-A6E571278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398F1F-76CD-4DF5-8AC0-B66D86D27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DE84E7-FAA1-463C-8C7B-CA17D975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261880-63AA-4172-8817-0C20E904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B85D6-6837-457A-A3D0-43F9596A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28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B83A-7302-46B3-AA75-FA1A0194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915D3-23CF-43E3-80C1-24B47F9D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116DE3-5FB1-45C1-BFD7-D7B87BE6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96E1DF-58AF-4D64-B630-05C643BB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FF5A01-B700-4FA9-A1CD-3CEC2A2F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68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20512-5710-4106-AD80-9D1D4A78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2EBA00-8EF0-4950-B20A-DAA58010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96A5CA-23D1-43BF-930B-E3DEE005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9F859-A62C-40B0-B2DD-DE0ADAEC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39A02-AB75-4A4C-8559-E9A72621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97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F92E4-AA8F-4394-AF98-064FCC36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6F77-FFA8-4F37-BB87-BD0907D7E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14FEAB-27F9-4564-BE67-B615D6508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4DCDF0-0E4B-41EA-8A45-E0C47936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1BB102-E014-407C-A1E6-10164806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97E8E4-49D9-4D99-B734-CECC9260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7F078-067C-4412-80FE-917B8DC3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93299E-9721-4E4D-9691-951AB70D7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1F2896-6357-4288-B1B4-572ECE90F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A53C55-B709-4944-BBFA-8D6A3D3B3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1F1C5C-0FD5-4C3B-8EFE-DDBA0BA20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13508C-B768-4BD4-9734-0ABEAC39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D74562-E353-4BE9-B890-FD57043C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BF925A-0DC2-44F2-AD12-2254EFF3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86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5EBA8-A3AF-4A21-9671-ADB046DD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6C8532-7A9C-4F74-9FFB-2EA6EF1B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6BF5F1-EEFE-4592-B2C3-07EFE4F9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6309A2-8FB0-4926-BA8D-67A34CE2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38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F4D9848-AC44-4259-813F-E288463A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53077C-E4BE-467F-A6B9-0F88D91D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9E757F-EA4A-439E-97BA-56D70EE2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48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A3D20-863E-4653-BBD1-915E0F3C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43F016-28BF-4321-BF43-BA7998C39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058FD3-4AEA-4D71-BFBD-AED65C12C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71C085-F856-48AB-8245-4417CBE8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A71B3F-0F17-4773-991E-BD05C03E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87F1EB-4A2A-4579-8837-B586A006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74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DBE9A-72FB-4D56-98A7-5A5EF0F3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A26029-08EB-4ED0-AF37-A561B62F9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632BE6-686D-420E-9384-549C57D85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673FB8-0623-4FA3-A816-78892E9B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65D3EE-B1F7-44DC-9D76-F23C9797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017DB0-AFE5-475F-B370-3BE58884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86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0D123-A721-49CF-81C3-5063A6B6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1FD46D-2C71-4117-9DF2-825C58A3D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E158A2-B87B-41E4-A769-CA577E4DE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3AD0E-779D-4836-AF41-5A7913D89AB5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90CD37-37F5-4717-BFEE-24D94690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958CD9-D56A-43D5-8D59-408EFB1EF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0FBB-76C6-451A-A67F-E78B86EE1D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43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litworks/Tinkoff_credit_sco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3.xml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litworks/Tinkoff_credit_scor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4.xml"/><Relationship Id="rId7" Type="http://schemas.openxmlformats.org/officeDocument/2006/relationships/slide" Target="slide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10" Type="http://schemas.openxmlformats.org/officeDocument/2006/relationships/slide" Target="slide23.xml"/><Relationship Id="rId4" Type="http://schemas.openxmlformats.org/officeDocument/2006/relationships/slide" Target="slide6.xml"/><Relationship Id="rId9" Type="http://schemas.openxmlformats.org/officeDocument/2006/relationships/slide" Target="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04DCD6-FF0A-4370-9981-8B40DF56D6F8}"/>
              </a:ext>
            </a:extLst>
          </p:cNvPr>
          <p:cNvSpPr/>
          <p:nvPr/>
        </p:nvSpPr>
        <p:spPr>
          <a:xfrm>
            <a:off x="-1578721" y="-422940"/>
            <a:ext cx="13770721" cy="7280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795619" y="6046385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24BC1-700D-4911-A2BE-B9350F21E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638" y="1103412"/>
            <a:ext cx="9867153" cy="2387600"/>
          </a:xfrm>
        </p:spPr>
        <p:txBody>
          <a:bodyPr/>
          <a:lstStyle/>
          <a:p>
            <a:r>
              <a:rPr lang="en-US" dirty="0"/>
              <a:t>Tinkoff Data Science Challenge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13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377B0-821F-4725-8C28-CEADE233CDDC}"/>
              </a:ext>
            </a:extLst>
          </p:cNvPr>
          <p:cNvSpPr txBox="1"/>
          <p:nvPr/>
        </p:nvSpPr>
        <p:spPr>
          <a:xfrm>
            <a:off x="776823" y="4604959"/>
            <a:ext cx="1106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Далее обработаем каждый из признаков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living_region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81CC8C-721A-49E4-9D34-16EFD38EA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34995" r="6867" b="52116"/>
          <a:stretch/>
        </p:blipFill>
        <p:spPr>
          <a:xfrm>
            <a:off x="270183" y="1854688"/>
            <a:ext cx="10331608" cy="8839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76FC6D-A272-4429-89A1-07CBCCDB8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3" t="57265" r="6371" b="32573"/>
          <a:stretch/>
        </p:blipFill>
        <p:spPr>
          <a:xfrm>
            <a:off x="-68252" y="2666073"/>
            <a:ext cx="10721115" cy="6969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28078-1EED-40C2-999A-E3092BA9A0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2" t="43747" r="6629" b="16182"/>
          <a:stretch/>
        </p:blipFill>
        <p:spPr>
          <a:xfrm>
            <a:off x="281171" y="3412835"/>
            <a:ext cx="10360649" cy="2748091"/>
          </a:xfrm>
          <a:prstGeom prst="rect">
            <a:avLst/>
          </a:prstGeom>
        </p:spPr>
      </p:pic>
      <p:sp>
        <p:nvSpPr>
          <p:cNvPr id="23" name="Прямоугольник 22">
            <a:hlinkClick r:id="rId6" action="ppaction://hlinksldjump"/>
            <a:extLst>
              <a:ext uri="{FF2B5EF4-FFF2-40B4-BE49-F238E27FC236}">
                <a16:creationId xmlns:a16="http://schemas.microsoft.com/office/drawing/2014/main" id="{5F4E339F-DE56-4E60-8587-2D44C09341D5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6" action="ppaction://hlinksldjump"/>
            <a:extLst>
              <a:ext uri="{FF2B5EF4-FFF2-40B4-BE49-F238E27FC236}">
                <a16:creationId xmlns:a16="http://schemas.microsoft.com/office/drawing/2014/main" id="{88702B85-19A9-4E30-8485-5E9EAC8A4E90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BD34058A-8D59-45A6-9E0E-2522DC94B537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158321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living_region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BE4E9B-C731-4CD8-87C0-4F129E36F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2" t="26105" r="6385" b="55503"/>
          <a:stretch/>
        </p:blipFill>
        <p:spPr>
          <a:xfrm>
            <a:off x="131117" y="2000403"/>
            <a:ext cx="10390367" cy="12613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0D48D0-CF1D-477F-A97D-DF5057D31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1" t="47561" r="7057" b="22076"/>
          <a:stretch/>
        </p:blipFill>
        <p:spPr>
          <a:xfrm>
            <a:off x="141448" y="3398895"/>
            <a:ext cx="10308490" cy="2082277"/>
          </a:xfrm>
          <a:prstGeom prst="rect">
            <a:avLst/>
          </a:prstGeom>
        </p:spPr>
      </p:pic>
      <p:sp>
        <p:nvSpPr>
          <p:cNvPr id="23" name="Прямоугольник 22">
            <a:hlinkClick r:id="rId5" action="ppaction://hlinksldjump"/>
            <a:extLst>
              <a:ext uri="{FF2B5EF4-FFF2-40B4-BE49-F238E27FC236}">
                <a16:creationId xmlns:a16="http://schemas.microsoft.com/office/drawing/2014/main" id="{960F76F7-606D-49D3-9BF4-A5F45371B747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5" action="ppaction://hlinksldjump"/>
            <a:extLst>
              <a:ext uri="{FF2B5EF4-FFF2-40B4-BE49-F238E27FC236}">
                <a16:creationId xmlns:a16="http://schemas.microsoft.com/office/drawing/2014/main" id="{45771A5A-C810-4BCD-876F-67D19E19A695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5C79B852-199E-4C99-A256-59C79D595D1C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422171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living_region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69587C-2D5F-4C79-842F-A8CDED22A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25547" r="7057" b="13994"/>
          <a:stretch/>
        </p:blipFill>
        <p:spPr>
          <a:xfrm>
            <a:off x="464427" y="1866885"/>
            <a:ext cx="10308490" cy="4146267"/>
          </a:xfrm>
          <a:prstGeom prst="rect">
            <a:avLst/>
          </a:prstGeom>
        </p:spPr>
      </p:pic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841F8D70-0449-4FCA-B699-E513E8826C65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4" action="ppaction://hlinksldjump"/>
            <a:extLst>
              <a:ext uri="{FF2B5EF4-FFF2-40B4-BE49-F238E27FC236}">
                <a16:creationId xmlns:a16="http://schemas.microsoft.com/office/drawing/2014/main" id="{905DF145-98E8-44F5-9CA4-C30B7A08BDB2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C4B5140D-805E-47AD-9F37-70D9AA579F84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265420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living_region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E1BB99-7AB8-4A76-88E8-41C834DCE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26983" r="7057" b="16182"/>
          <a:stretch/>
        </p:blipFill>
        <p:spPr>
          <a:xfrm>
            <a:off x="172055" y="1866885"/>
            <a:ext cx="9533805" cy="36048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C7F7B6-095E-4194-BC17-7A79ABA04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9" t="64452" r="6386" b="27954"/>
          <a:stretch/>
        </p:blipFill>
        <p:spPr>
          <a:xfrm>
            <a:off x="14709" y="5515553"/>
            <a:ext cx="9331913" cy="449223"/>
          </a:xfrm>
          <a:prstGeom prst="rect">
            <a:avLst/>
          </a:prstGeom>
        </p:spPr>
      </p:pic>
      <p:sp>
        <p:nvSpPr>
          <p:cNvPr id="23" name="Прямоугольник 22">
            <a:hlinkClick r:id="rId5" action="ppaction://hlinksldjump"/>
            <a:extLst>
              <a:ext uri="{FF2B5EF4-FFF2-40B4-BE49-F238E27FC236}">
                <a16:creationId xmlns:a16="http://schemas.microsoft.com/office/drawing/2014/main" id="{571B8D9A-0C0A-43F1-990E-AFC675EB63CB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5" action="ppaction://hlinksldjump"/>
            <a:extLst>
              <a:ext uri="{FF2B5EF4-FFF2-40B4-BE49-F238E27FC236}">
                <a16:creationId xmlns:a16="http://schemas.microsoft.com/office/drawing/2014/main" id="{3F8F39D3-1CCD-495D-931D-278EB4C21AF8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708B9166-D378-4FCB-9AFD-2BCEE4125594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261061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/>
              <a:t>gender)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7F802-31D3-4291-9A6B-BFF286C9D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26105" r="7057" b="13996"/>
          <a:stretch/>
        </p:blipFill>
        <p:spPr>
          <a:xfrm>
            <a:off x="117916" y="1810279"/>
            <a:ext cx="10308490" cy="41079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C26BBF4-8B11-432B-9D59-711E18FF6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86587" r="53193" b="1486"/>
          <a:stretch/>
        </p:blipFill>
        <p:spPr>
          <a:xfrm>
            <a:off x="4841961" y="3390942"/>
            <a:ext cx="4683627" cy="817997"/>
          </a:xfrm>
          <a:prstGeom prst="rect">
            <a:avLst/>
          </a:prstGeom>
        </p:spPr>
      </p:pic>
      <p:sp>
        <p:nvSpPr>
          <p:cNvPr id="24" name="Прямоугольник 23">
            <a:hlinkClick r:id="rId4" action="ppaction://hlinksldjump"/>
            <a:extLst>
              <a:ext uri="{FF2B5EF4-FFF2-40B4-BE49-F238E27FC236}">
                <a16:creationId xmlns:a16="http://schemas.microsoft.com/office/drawing/2014/main" id="{D2243392-5305-462E-B318-74B734668ABC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4" action="ppaction://hlinksldjump"/>
            <a:extLst>
              <a:ext uri="{FF2B5EF4-FFF2-40B4-BE49-F238E27FC236}">
                <a16:creationId xmlns:a16="http://schemas.microsoft.com/office/drawing/2014/main" id="{7E89CF32-54D1-448A-AB93-EA38E5C1CF44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26847ACD-46CB-45F1-BC2D-A72F88EC1BBC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1050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marital_status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8665BE-C84F-47E6-8596-114F50D06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8" t="25776" r="47063" b="28276"/>
          <a:stretch/>
        </p:blipFill>
        <p:spPr>
          <a:xfrm>
            <a:off x="755548" y="1982707"/>
            <a:ext cx="5329026" cy="315115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6D095B8-362D-4C55-ACAC-81AF9E95D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8" t="73192" r="47063" b="6506"/>
          <a:stretch/>
        </p:blipFill>
        <p:spPr>
          <a:xfrm>
            <a:off x="5871364" y="2560058"/>
            <a:ext cx="5329026" cy="1392296"/>
          </a:xfrm>
          <a:prstGeom prst="rect">
            <a:avLst/>
          </a:prstGeom>
        </p:spPr>
      </p:pic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1F8E89EF-EA72-440C-A881-FD948810CC86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4" action="ppaction://hlinksldjump"/>
            <a:extLst>
              <a:ext uri="{FF2B5EF4-FFF2-40B4-BE49-F238E27FC236}">
                <a16:creationId xmlns:a16="http://schemas.microsoft.com/office/drawing/2014/main" id="{ABFC5BB3-36BF-4708-9FAF-A19FF5FAD9A7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5827F54-546F-4B9D-B0DB-F8C6DF9854ED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13129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job_position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B4EDD9-F4D0-42B0-BA80-3955FF4BA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1" t="32151" r="7057" b="10136"/>
          <a:stretch/>
        </p:blipFill>
        <p:spPr>
          <a:xfrm>
            <a:off x="464427" y="1854821"/>
            <a:ext cx="10308490" cy="3957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6B5EA-D359-4460-89FC-47915233DF36}"/>
              </a:ext>
            </a:extLst>
          </p:cNvPr>
          <p:cNvSpPr txBox="1"/>
          <p:nvPr/>
        </p:nvSpPr>
        <p:spPr>
          <a:xfrm>
            <a:off x="4704202" y="2489812"/>
            <a:ext cx="596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данном этапе при обработке признака </a:t>
            </a:r>
            <a:r>
              <a:rPr lang="en-US" dirty="0" err="1"/>
              <a:t>job_position</a:t>
            </a:r>
            <a:r>
              <a:rPr lang="en-US" dirty="0"/>
              <a:t> </a:t>
            </a:r>
            <a:r>
              <a:rPr lang="ru-RU" dirty="0"/>
              <a:t>редкие значения были просто сформированы в единую категорию </a:t>
            </a:r>
            <a:r>
              <a:rPr lang="en-US" dirty="0"/>
              <a:t>OTHER</a:t>
            </a:r>
            <a:endParaRPr lang="ru-RU" dirty="0"/>
          </a:p>
        </p:txBody>
      </p:sp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5B9450ED-B663-4D7C-929E-3B3936A526FA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4" action="ppaction://hlinksldjump"/>
            <a:extLst>
              <a:ext uri="{FF2B5EF4-FFF2-40B4-BE49-F238E27FC236}">
                <a16:creationId xmlns:a16="http://schemas.microsoft.com/office/drawing/2014/main" id="{B711A0E4-1B62-4654-9733-5AEB78E642D2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D2053FBE-F3E4-4C5D-A8E4-F933E63129D7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89322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 err="1"/>
              <a:t>tariff_id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6B5EA-D359-4460-89FC-47915233DF36}"/>
              </a:ext>
            </a:extLst>
          </p:cNvPr>
          <p:cNvSpPr txBox="1"/>
          <p:nvPr/>
        </p:nvSpPr>
        <p:spPr>
          <a:xfrm>
            <a:off x="1099208" y="2647256"/>
            <a:ext cx="596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.  .  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0744F1-4785-401D-BE45-5AC50E05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2" t="25546" r="62111" b="59209"/>
          <a:stretch/>
        </p:blipFill>
        <p:spPr>
          <a:xfrm>
            <a:off x="373475" y="1712322"/>
            <a:ext cx="3596257" cy="104550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DA08EF0-73B5-4954-96C3-BF1C0E3A1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2" t="78073" r="62111" b="2059"/>
          <a:stretch/>
        </p:blipFill>
        <p:spPr>
          <a:xfrm>
            <a:off x="373475" y="3080688"/>
            <a:ext cx="3596257" cy="13811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1AADA7-3878-4899-A9AB-7D88AA7AA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2" t="26707" r="9770" b="65008"/>
          <a:stretch/>
        </p:blipFill>
        <p:spPr>
          <a:xfrm>
            <a:off x="2171603" y="2308823"/>
            <a:ext cx="10020397" cy="5681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FFA0AD-A07A-4F5B-A231-F11B1B41A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1" t="25929" r="37094" b="66334"/>
          <a:stretch/>
        </p:blipFill>
        <p:spPr>
          <a:xfrm>
            <a:off x="2219228" y="2928499"/>
            <a:ext cx="6646382" cy="530595"/>
          </a:xfrm>
          <a:prstGeom prst="rect">
            <a:avLst/>
          </a:prstGeom>
        </p:spPr>
      </p:pic>
      <p:sp>
        <p:nvSpPr>
          <p:cNvPr id="24" name="Прямоугольник 23">
            <a:hlinkClick r:id="rId6" action="ppaction://hlinksldjump"/>
            <a:extLst>
              <a:ext uri="{FF2B5EF4-FFF2-40B4-BE49-F238E27FC236}">
                <a16:creationId xmlns:a16="http://schemas.microsoft.com/office/drawing/2014/main" id="{6D39E5C2-DABB-405E-B95A-D45256901568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6" action="ppaction://hlinksldjump"/>
            <a:extLst>
              <a:ext uri="{FF2B5EF4-FFF2-40B4-BE49-F238E27FC236}">
                <a16:creationId xmlns:a16="http://schemas.microsoft.com/office/drawing/2014/main" id="{0EE5C505-2EA2-4975-B100-52BA3D153F0E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6" action="ppaction://hlinksldjump"/>
            <a:extLst>
              <a:ext uri="{FF2B5EF4-FFF2-40B4-BE49-F238E27FC236}">
                <a16:creationId xmlns:a16="http://schemas.microsoft.com/office/drawing/2014/main" id="{7CBB1A4D-E8EC-4B6B-ABD1-33F07A8D60FB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424139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484" y="1003699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признаков(</a:t>
            </a:r>
            <a:r>
              <a:rPr lang="en-US" dirty="0"/>
              <a:t>education)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50E062-04D6-4418-A843-1D5CDBFC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4" t="29588" r="7018" b="27332"/>
          <a:stretch/>
        </p:blipFill>
        <p:spPr>
          <a:xfrm>
            <a:off x="120021" y="1764285"/>
            <a:ext cx="10382500" cy="29544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0DAA1E7-0F4D-4FF7-ACA7-4DA9FD02D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4" t="73785" r="49837" b="761"/>
          <a:stretch/>
        </p:blipFill>
        <p:spPr>
          <a:xfrm>
            <a:off x="4949840" y="2229993"/>
            <a:ext cx="5476566" cy="1745727"/>
          </a:xfrm>
          <a:prstGeom prst="rect">
            <a:avLst/>
          </a:prstGeom>
        </p:spPr>
      </p:pic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4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401310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Дисбаланс классов</a:t>
            </a:r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C801CD-EC45-4F09-9C74-2D4FE14B6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4" t="25776" r="7185" b="17919"/>
          <a:stretch/>
        </p:blipFill>
        <p:spPr>
          <a:xfrm>
            <a:off x="391889" y="1702207"/>
            <a:ext cx="9609973" cy="3861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B52DB-DD1E-47D6-8D66-057B10B512C4}"/>
              </a:ext>
            </a:extLst>
          </p:cNvPr>
          <p:cNvSpPr txBox="1"/>
          <p:nvPr/>
        </p:nvSpPr>
        <p:spPr>
          <a:xfrm>
            <a:off x="4949840" y="2712378"/>
            <a:ext cx="494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данных присутствует явный дисбаланс классов.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качестве дальнейшей стратегии я выбрал </a:t>
            </a:r>
            <a:r>
              <a:rPr lang="en-US" dirty="0" err="1"/>
              <a:t>UnderSampling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6858C-C0C7-47C3-A13C-635563538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2" t="28408" r="33173" b="62463"/>
          <a:stretch/>
        </p:blipFill>
        <p:spPr>
          <a:xfrm>
            <a:off x="4949840" y="4000402"/>
            <a:ext cx="6464749" cy="6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F9763-32F2-4881-AFEA-BCE84B899C80}"/>
              </a:ext>
            </a:extLst>
          </p:cNvPr>
          <p:cNvSpPr txBox="1"/>
          <p:nvPr/>
        </p:nvSpPr>
        <p:spPr>
          <a:xfrm>
            <a:off x="527050" y="1460091"/>
            <a:ext cx="8251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классифицировать клиентов на тех, кто не откроет</a:t>
            </a:r>
            <a:br>
              <a:rPr lang="ru-RU" dirty="0"/>
            </a:br>
            <a:r>
              <a:rPr lang="ru-RU" dirty="0"/>
              <a:t>кредитного счета, и тех, кто его откроет.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Метрика </a:t>
            </a:r>
            <a:r>
              <a:rPr lang="en-US" dirty="0"/>
              <a:t>AUC: 0.75 </a:t>
            </a:r>
            <a:r>
              <a:rPr lang="ru-RU" dirty="0"/>
              <a:t>на 5-ти блочной кросс-валидации отличный результат.</a:t>
            </a:r>
          </a:p>
          <a:p>
            <a:endParaRPr lang="ru-RU" dirty="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E208614-8932-4202-B927-8D3F5E309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76" y="332280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sp>
        <p:nvSpPr>
          <p:cNvPr id="2" name="Прямоугольник 1">
            <a:hlinkClick r:id="rId3" action="ppaction://hlinksldjump"/>
            <a:extLst>
              <a:ext uri="{FF2B5EF4-FFF2-40B4-BE49-F238E27FC236}">
                <a16:creationId xmlns:a16="http://schemas.microsoft.com/office/drawing/2014/main" id="{D010219B-DFCE-41BB-9A2C-371CB92DBBB6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70489F22-8CD8-4143-BA8B-3B058E6AF81B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47A3EC9-DBB9-4519-8364-2CB0D077AE93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9CB2B-3C56-4C65-9118-DD52E59BFF40}"/>
              </a:ext>
            </a:extLst>
          </p:cNvPr>
          <p:cNvSpPr txBox="1"/>
          <p:nvPr/>
        </p:nvSpPr>
        <p:spPr>
          <a:xfrm>
            <a:off x="524314" y="4346727"/>
            <a:ext cx="8678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P.S. </a:t>
            </a:r>
            <a:r>
              <a:rPr lang="ru-RU" dirty="0"/>
              <a:t>На следующем слайде для удобства изображена карта с рабочими ссылками на соответствующие слайды. Помимо этого для более удобной навигации внизу каждого слайда есть кнопка «Домой», которая вернет вас в нужный момент на навигационную карту.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более детального просмотра кода переходите на </a:t>
            </a:r>
            <a:r>
              <a:rPr lang="ru-RU" dirty="0" err="1"/>
              <a:t>гитхаб</a:t>
            </a:r>
            <a:r>
              <a:rPr lang="ru-RU" dirty="0"/>
              <a:t>: </a:t>
            </a:r>
            <a:r>
              <a:rPr lang="en-US" dirty="0">
                <a:hlinkClick r:id="rId4"/>
              </a:rPr>
              <a:t>https://github.com/Lolitworks/Tinkoff_credit_scoring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6500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36FA6-2D2D-4E27-A0AC-4C4403BB7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4" t="25280" r="7185" b="7565"/>
          <a:stretch/>
        </p:blipFill>
        <p:spPr>
          <a:xfrm>
            <a:off x="146534" y="1372693"/>
            <a:ext cx="8744827" cy="4525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B52DB-DD1E-47D6-8D66-057B10B512C4}"/>
              </a:ext>
            </a:extLst>
          </p:cNvPr>
          <p:cNvSpPr txBox="1"/>
          <p:nvPr/>
        </p:nvSpPr>
        <p:spPr>
          <a:xfrm>
            <a:off x="8875309" y="1719373"/>
            <a:ext cx="3316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Изначально я написал функцию, которая строит логистическую регрессию, после чего измеряет необходимые метрики качества, проводит кросс-валидацию и рисует графики. </a:t>
            </a:r>
          </a:p>
        </p:txBody>
      </p:sp>
    </p:spTree>
    <p:extLst>
      <p:ext uri="{BB962C8B-B14F-4D97-AF65-F5344CB8AC3E}">
        <p14:creationId xmlns:p14="http://schemas.microsoft.com/office/powerpoint/2010/main" val="33366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B52DB-DD1E-47D6-8D66-057B10B512C4}"/>
              </a:ext>
            </a:extLst>
          </p:cNvPr>
          <p:cNvSpPr txBox="1"/>
          <p:nvPr/>
        </p:nvSpPr>
        <p:spPr>
          <a:xfrm>
            <a:off x="391889" y="1769182"/>
            <a:ext cx="9099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этого я выбрал две стратегии:</a:t>
            </a:r>
          </a:p>
          <a:p>
            <a:pPr marL="342900" indent="-342900">
              <a:buAutoNum type="arabicPeriod"/>
            </a:pPr>
            <a:r>
              <a:rPr lang="en-US" i="1" dirty="0" err="1">
                <a:latin typeface="+mj-lt"/>
              </a:rPr>
              <a:t>StandardScaler</a:t>
            </a:r>
            <a:r>
              <a:rPr lang="en-US" i="1" dirty="0">
                <a:latin typeface="+mj-lt"/>
              </a:rPr>
              <a:t> + </a:t>
            </a:r>
            <a:r>
              <a:rPr lang="en-US" i="1" dirty="0" err="1">
                <a:latin typeface="+mj-lt"/>
              </a:rPr>
              <a:t>RandomUnderSampler</a:t>
            </a:r>
            <a:r>
              <a:rPr lang="ru-RU" i="1" dirty="0">
                <a:latin typeface="+mj-lt"/>
              </a:rPr>
              <a:t> </a:t>
            </a:r>
            <a:endParaRPr lang="en-US" i="1" dirty="0">
              <a:latin typeface="+mj-lt"/>
            </a:endParaRPr>
          </a:p>
          <a:p>
            <a:pPr marL="342900" indent="-342900">
              <a:buAutoNum type="arabicPeriod" startAt="2"/>
            </a:pPr>
            <a:r>
              <a:rPr lang="en-US" i="1" dirty="0" err="1">
                <a:latin typeface="+mj-lt"/>
              </a:rPr>
              <a:t>MinMaxScaler</a:t>
            </a:r>
            <a:r>
              <a:rPr lang="en-US" i="1" dirty="0">
                <a:latin typeface="+mj-lt"/>
              </a:rPr>
              <a:t> + </a:t>
            </a:r>
            <a:r>
              <a:rPr lang="en-US" i="1" dirty="0" err="1">
                <a:latin typeface="+mj-lt"/>
              </a:rPr>
              <a:t>RandomUnderSampler</a:t>
            </a:r>
            <a:endParaRPr lang="en-US" i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Целью было посмотреть как способ масштабирования данных может сказаться на качестве работы логистической регрессии.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качество не менялось.</a:t>
            </a:r>
          </a:p>
        </p:txBody>
      </p:sp>
    </p:spTree>
    <p:extLst>
      <p:ext uri="{BB962C8B-B14F-4D97-AF65-F5344CB8AC3E}">
        <p14:creationId xmlns:p14="http://schemas.microsoft.com/office/powerpoint/2010/main" val="190856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1313E9-1F48-4E3A-81EB-AF6F0644E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5" t="49262" r="58258" b="40513"/>
          <a:stretch/>
        </p:blipFill>
        <p:spPr>
          <a:xfrm>
            <a:off x="391890" y="1580793"/>
            <a:ext cx="3594483" cy="76295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B195F5-E81F-4999-B54E-FB94E77E3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58" t="44921" r="45847" b="41331"/>
          <a:stretch/>
        </p:blipFill>
        <p:spPr>
          <a:xfrm>
            <a:off x="368431" y="2295518"/>
            <a:ext cx="5002364" cy="9745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B00FB9-99D9-49EF-BCF8-299E520E95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93" t="41114" r="45848" b="42777"/>
          <a:stretch/>
        </p:blipFill>
        <p:spPr>
          <a:xfrm>
            <a:off x="299751" y="3252765"/>
            <a:ext cx="4896134" cy="1104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6C182C-CDDB-43E2-B6B3-5BE6F1296D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94" t="34429" r="18596" b="3775"/>
          <a:stretch/>
        </p:blipFill>
        <p:spPr>
          <a:xfrm>
            <a:off x="5285829" y="1518630"/>
            <a:ext cx="5329888" cy="27483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DE1ECC-B54B-4060-9A2B-E24F09C74F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45" t="28848" r="20691" b="10136"/>
          <a:stretch/>
        </p:blipFill>
        <p:spPr>
          <a:xfrm>
            <a:off x="5505424" y="4223180"/>
            <a:ext cx="4193380" cy="22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59D1E9-54B0-4171-984A-CA775AEC3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5" t="26105" r="25673" b="26637"/>
          <a:stretch/>
        </p:blipFill>
        <p:spPr>
          <a:xfrm>
            <a:off x="267973" y="1500147"/>
            <a:ext cx="7276453" cy="32409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7306E9-47EF-4430-99A5-47996864F2C1}"/>
              </a:ext>
            </a:extLst>
          </p:cNvPr>
          <p:cNvSpPr txBox="1"/>
          <p:nvPr/>
        </p:nvSpPr>
        <p:spPr>
          <a:xfrm>
            <a:off x="7544426" y="1566964"/>
            <a:ext cx="4557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Здесь я также написал функцию, внутри которой корректировал гиперпараметры дерева и смотрел как менялось качество.</a:t>
            </a:r>
          </a:p>
        </p:txBody>
      </p:sp>
    </p:spTree>
    <p:extLst>
      <p:ext uri="{BB962C8B-B14F-4D97-AF65-F5344CB8AC3E}">
        <p14:creationId xmlns:p14="http://schemas.microsoft.com/office/powerpoint/2010/main" val="1550331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8BDCEA-A41B-4189-8AF3-BDF6AB352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 t="26397" r="46085" b="32786"/>
          <a:stretch/>
        </p:blipFill>
        <p:spPr>
          <a:xfrm>
            <a:off x="132603" y="1315691"/>
            <a:ext cx="4200453" cy="25886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1E592A-C12B-4819-8937-1580749EA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45" t="27222" r="19354" b="10136"/>
          <a:stretch/>
        </p:blipFill>
        <p:spPr>
          <a:xfrm>
            <a:off x="4368218" y="1286796"/>
            <a:ext cx="5537855" cy="29564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847E5A-E87C-41F5-9188-7F428AEA8B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5" t="28493" r="20281" b="10136"/>
          <a:stretch/>
        </p:blipFill>
        <p:spPr>
          <a:xfrm>
            <a:off x="5520676" y="4180717"/>
            <a:ext cx="4385398" cy="23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68806F-8685-48C4-B9E3-4B48D9544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1" t="26396" r="25673" b="26106"/>
          <a:stretch/>
        </p:blipFill>
        <p:spPr>
          <a:xfrm>
            <a:off x="391889" y="1486857"/>
            <a:ext cx="7252435" cy="32574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F247A2-6F8E-4B8D-B9D3-DD2612EA64DF}"/>
              </a:ext>
            </a:extLst>
          </p:cNvPr>
          <p:cNvSpPr txBox="1"/>
          <p:nvPr/>
        </p:nvSpPr>
        <p:spPr>
          <a:xfrm>
            <a:off x="7544426" y="1566964"/>
            <a:ext cx="4557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</a:t>
            </a:r>
            <a:r>
              <a:rPr lang="en-US" dirty="0"/>
              <a:t>Random Forest </a:t>
            </a:r>
            <a:r>
              <a:rPr lang="ru-RU" dirty="0"/>
              <a:t>также была написана функция, в которой я менял параметры и смотрел на качество.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результате оптимальными были параметры:</a:t>
            </a:r>
          </a:p>
          <a:p>
            <a:r>
              <a:rPr lang="ru-RU" dirty="0"/>
              <a:t>        </a:t>
            </a:r>
            <a:r>
              <a:rPr lang="en-US" i="1" dirty="0" err="1">
                <a:latin typeface="+mj-lt"/>
              </a:rPr>
              <a:t>n_estimators</a:t>
            </a:r>
            <a:r>
              <a:rPr lang="en-US" i="1" dirty="0">
                <a:latin typeface="+mj-lt"/>
              </a:rPr>
              <a:t> = 60</a:t>
            </a:r>
          </a:p>
          <a:p>
            <a:r>
              <a:rPr lang="en-US" i="1" dirty="0">
                <a:latin typeface="+mj-lt"/>
              </a:rPr>
              <a:t>        </a:t>
            </a:r>
            <a:r>
              <a:rPr lang="en-US" i="1" dirty="0" err="1">
                <a:latin typeface="+mj-lt"/>
              </a:rPr>
              <a:t>max_depth</a:t>
            </a:r>
            <a:r>
              <a:rPr lang="en-US" i="1" dirty="0">
                <a:latin typeface="+mj-lt"/>
              </a:rPr>
              <a:t> = 15</a:t>
            </a:r>
          </a:p>
        </p:txBody>
      </p:sp>
    </p:spTree>
    <p:extLst>
      <p:ext uri="{BB962C8B-B14F-4D97-AF65-F5344CB8AC3E}">
        <p14:creationId xmlns:p14="http://schemas.microsoft.com/office/powerpoint/2010/main" val="352486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582142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70BAA9-DBE0-4230-94E8-7015F3004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4" t="29323" r="45665" b="28952"/>
          <a:stretch/>
        </p:blipFill>
        <p:spPr>
          <a:xfrm>
            <a:off x="127249" y="1333418"/>
            <a:ext cx="4331874" cy="25202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8CDF2F-849F-4D85-9F48-315BD9963F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1" t="29956" r="18932" b="9030"/>
          <a:stretch/>
        </p:blipFill>
        <p:spPr>
          <a:xfrm>
            <a:off x="4459124" y="1309752"/>
            <a:ext cx="5082878" cy="2634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D1509C-6135-44EC-B724-8B76E7F5F5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45" t="27843" r="20197" b="10388"/>
          <a:stretch/>
        </p:blipFill>
        <p:spPr>
          <a:xfrm>
            <a:off x="4978429" y="3914225"/>
            <a:ext cx="4584730" cy="24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6016" y="485150"/>
            <a:ext cx="11168890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</a:t>
            </a:r>
          </a:p>
        </p:txBody>
      </p:sp>
      <p:sp>
        <p:nvSpPr>
          <p:cNvPr id="23" name="Прямоугольник 22">
            <a:hlinkClick r:id="rId3" action="ppaction://hlinksldjump"/>
            <a:extLst>
              <a:ext uri="{FF2B5EF4-FFF2-40B4-BE49-F238E27FC236}">
                <a16:creationId xmlns:a16="http://schemas.microsoft.com/office/drawing/2014/main" id="{C522BBD2-7EB9-4BC4-920B-7683EBC3745D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внобедренный тре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F7603F6-A08F-46CB-AAA9-ADE9C6A4CA2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F6BA43AB-5403-498E-BDE6-31886890B43E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B1121-AF23-40B0-8912-3CACE66CA210}"/>
              </a:ext>
            </a:extLst>
          </p:cNvPr>
          <p:cNvSpPr txBox="1"/>
          <p:nvPr/>
        </p:nvSpPr>
        <p:spPr>
          <a:xfrm>
            <a:off x="606406" y="1900719"/>
            <a:ext cx="9956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Целевой метрикой качества была </a:t>
            </a:r>
            <a:r>
              <a:rPr lang="en-US" dirty="0"/>
              <a:t>AUC, </a:t>
            </a:r>
            <a:r>
              <a:rPr lang="ru-RU" dirty="0"/>
              <a:t>наибольший показатель на 5-ти блочной кросс-валидации выдал случайный лес (0.73 против 0.7 решающего дерева и 0.72 логистической регрессии.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более подробного рассмотрения кода переходите на </a:t>
            </a:r>
            <a:r>
              <a:rPr lang="ru-RU" dirty="0" err="1"/>
              <a:t>гитхаб</a:t>
            </a:r>
            <a:r>
              <a:rPr lang="ru-RU" dirty="0"/>
              <a:t>: </a:t>
            </a:r>
            <a:r>
              <a:rPr lang="en-US" dirty="0">
                <a:hlinkClick r:id="rId4"/>
              </a:rPr>
              <a:t>https://github.com/Lolitworks/Tinkoff_credit_scoring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18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04DCD6-FF0A-4370-9981-8B40DF56D6F8}"/>
              </a:ext>
            </a:extLst>
          </p:cNvPr>
          <p:cNvSpPr/>
          <p:nvPr/>
        </p:nvSpPr>
        <p:spPr>
          <a:xfrm>
            <a:off x="0" y="-422940"/>
            <a:ext cx="12192000" cy="7280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188786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39018D-E7A3-49E0-93BD-151BB93FDFDF}"/>
              </a:ext>
            </a:extLst>
          </p:cNvPr>
          <p:cNvSpPr/>
          <p:nvPr/>
        </p:nvSpPr>
        <p:spPr>
          <a:xfrm rot="19804606">
            <a:off x="3282699" y="2128470"/>
            <a:ext cx="3634351" cy="648565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9636BC4-8EB5-4694-99CF-C5367C02944D}"/>
              </a:ext>
            </a:extLst>
          </p:cNvPr>
          <p:cNvSpPr/>
          <p:nvPr/>
        </p:nvSpPr>
        <p:spPr>
          <a:xfrm rot="18531458">
            <a:off x="-559891" y="3946232"/>
            <a:ext cx="3634351" cy="491724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69B8885-3A89-4DB4-AA52-B017C6628614}"/>
              </a:ext>
            </a:extLst>
          </p:cNvPr>
          <p:cNvSpPr/>
          <p:nvPr/>
        </p:nvSpPr>
        <p:spPr>
          <a:xfrm rot="17767825">
            <a:off x="272135" y="3083317"/>
            <a:ext cx="3036141" cy="18751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F50303B-01C0-49C8-BDB8-BC7C4367552E}"/>
              </a:ext>
            </a:extLst>
          </p:cNvPr>
          <p:cNvSpPr/>
          <p:nvPr/>
        </p:nvSpPr>
        <p:spPr>
          <a:xfrm rot="19895376">
            <a:off x="2689740" y="2197915"/>
            <a:ext cx="2305388" cy="656168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6035485-833A-493F-93CD-FE96E0733FE7}"/>
              </a:ext>
            </a:extLst>
          </p:cNvPr>
          <p:cNvSpPr/>
          <p:nvPr/>
        </p:nvSpPr>
        <p:spPr>
          <a:xfrm rot="19804606">
            <a:off x="4897589" y="2529355"/>
            <a:ext cx="3634351" cy="648565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C281CF1-482E-4E2D-96FC-12A1076BAF37}"/>
              </a:ext>
            </a:extLst>
          </p:cNvPr>
          <p:cNvSpPr/>
          <p:nvPr/>
        </p:nvSpPr>
        <p:spPr>
          <a:xfrm rot="19214447">
            <a:off x="7476563" y="2187564"/>
            <a:ext cx="3698258" cy="648565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296B864-6D11-4C25-AEFD-45C0493E6E34}"/>
              </a:ext>
            </a:extLst>
          </p:cNvPr>
          <p:cNvSpPr/>
          <p:nvPr/>
        </p:nvSpPr>
        <p:spPr>
          <a:xfrm rot="19804606">
            <a:off x="9324320" y="3083727"/>
            <a:ext cx="3634351" cy="648565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795619" y="6046385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2419770-9058-487C-AEC0-899C568FF8DF}"/>
              </a:ext>
            </a:extLst>
          </p:cNvPr>
          <p:cNvSpPr/>
          <p:nvPr/>
        </p:nvSpPr>
        <p:spPr>
          <a:xfrm rot="18556423">
            <a:off x="-1128163" y="3800307"/>
            <a:ext cx="2083024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2FC466A-8F4B-4ADC-BABD-41450C3594B4}"/>
              </a:ext>
            </a:extLst>
          </p:cNvPr>
          <p:cNvSpPr/>
          <p:nvPr/>
        </p:nvSpPr>
        <p:spPr>
          <a:xfrm rot="2354460">
            <a:off x="307530" y="3292218"/>
            <a:ext cx="794890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1EB8651-C67F-495E-9F9E-758276AF5D08}"/>
              </a:ext>
            </a:extLst>
          </p:cNvPr>
          <p:cNvSpPr/>
          <p:nvPr/>
        </p:nvSpPr>
        <p:spPr>
          <a:xfrm rot="6918972">
            <a:off x="285039" y="2654749"/>
            <a:ext cx="1818159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7C921C8-E11E-4263-B928-1476713D92D1}"/>
              </a:ext>
            </a:extLst>
          </p:cNvPr>
          <p:cNvSpPr/>
          <p:nvPr/>
        </p:nvSpPr>
        <p:spPr>
          <a:xfrm rot="1494100">
            <a:off x="1392370" y="2130148"/>
            <a:ext cx="977511" cy="2952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D568F36-8548-4A76-A801-CAC020280276}"/>
              </a:ext>
            </a:extLst>
          </p:cNvPr>
          <p:cNvSpPr/>
          <p:nvPr/>
        </p:nvSpPr>
        <p:spPr>
          <a:xfrm rot="19904843">
            <a:off x="2114752" y="1987206"/>
            <a:ext cx="1451178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5E4A12F-0EEC-4508-AFF0-DAD06D15827E}"/>
              </a:ext>
            </a:extLst>
          </p:cNvPr>
          <p:cNvSpPr/>
          <p:nvPr/>
        </p:nvSpPr>
        <p:spPr>
          <a:xfrm rot="3637228">
            <a:off x="3099646" y="1958431"/>
            <a:ext cx="786739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C3B42AE-DC1B-4EE3-B08F-F65941C7D48E}"/>
              </a:ext>
            </a:extLst>
          </p:cNvPr>
          <p:cNvSpPr/>
          <p:nvPr/>
        </p:nvSpPr>
        <p:spPr>
          <a:xfrm rot="9030082">
            <a:off x="3375829" y="1748573"/>
            <a:ext cx="1978252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C12443B-851D-4508-9F5B-47E845CD5530}"/>
              </a:ext>
            </a:extLst>
          </p:cNvPr>
          <p:cNvSpPr/>
          <p:nvPr/>
        </p:nvSpPr>
        <p:spPr>
          <a:xfrm rot="14379913">
            <a:off x="4700916" y="1842387"/>
            <a:ext cx="1378990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AA86B53D-778F-4DF6-AC8F-8D9DCF87DD4C}"/>
              </a:ext>
            </a:extLst>
          </p:cNvPr>
          <p:cNvSpPr/>
          <p:nvPr/>
        </p:nvSpPr>
        <p:spPr>
          <a:xfrm rot="19810120">
            <a:off x="5466683" y="2007261"/>
            <a:ext cx="1464108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4AF246D-983C-41D5-90C6-8980B6AC9EFE}"/>
              </a:ext>
            </a:extLst>
          </p:cNvPr>
          <p:cNvSpPr/>
          <p:nvPr/>
        </p:nvSpPr>
        <p:spPr>
          <a:xfrm rot="3557009">
            <a:off x="6163350" y="2470915"/>
            <a:ext cx="1978252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51642EA-8E57-4EB2-8641-42697F07ED26}"/>
              </a:ext>
            </a:extLst>
          </p:cNvPr>
          <p:cNvSpPr/>
          <p:nvPr/>
        </p:nvSpPr>
        <p:spPr>
          <a:xfrm rot="19237935">
            <a:off x="7049313" y="1936768"/>
            <a:ext cx="1978252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C9044B3-6B23-4604-B80F-243E8ADD7F98}"/>
              </a:ext>
            </a:extLst>
          </p:cNvPr>
          <p:cNvSpPr/>
          <p:nvPr/>
        </p:nvSpPr>
        <p:spPr>
          <a:xfrm rot="2976689">
            <a:off x="8269387" y="2218785"/>
            <a:ext cx="2225466" cy="2998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B9D5E9A-A233-4FAE-AFB7-C5285152853D}"/>
              </a:ext>
            </a:extLst>
          </p:cNvPr>
          <p:cNvSpPr/>
          <p:nvPr/>
        </p:nvSpPr>
        <p:spPr>
          <a:xfrm rot="19734207">
            <a:off x="9810743" y="2621709"/>
            <a:ext cx="1596264" cy="2931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1378CA4-A228-4311-89D6-5A669AFC0CDA}"/>
              </a:ext>
            </a:extLst>
          </p:cNvPr>
          <p:cNvSpPr/>
          <p:nvPr/>
        </p:nvSpPr>
        <p:spPr>
          <a:xfrm rot="3604631">
            <a:off x="10505601" y="3276687"/>
            <a:ext cx="2466715" cy="3008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3654C7-02C3-4C2C-A099-48C77A8DD331}"/>
              </a:ext>
            </a:extLst>
          </p:cNvPr>
          <p:cNvSpPr/>
          <p:nvPr/>
        </p:nvSpPr>
        <p:spPr>
          <a:xfrm rot="20114631">
            <a:off x="2240395" y="2617286"/>
            <a:ext cx="73438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D4C9F3-AD77-453C-8543-086C900C4464}"/>
              </a:ext>
            </a:extLst>
          </p:cNvPr>
          <p:cNvSpPr/>
          <p:nvPr/>
        </p:nvSpPr>
        <p:spPr>
          <a:xfrm rot="19276405">
            <a:off x="7075928" y="2821067"/>
            <a:ext cx="908327" cy="82204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1C936AE-1894-4E46-A506-8185687AEA59}"/>
              </a:ext>
            </a:extLst>
          </p:cNvPr>
          <p:cNvSpPr/>
          <p:nvPr/>
        </p:nvSpPr>
        <p:spPr>
          <a:xfrm rot="17922993">
            <a:off x="670911" y="3292558"/>
            <a:ext cx="1377943" cy="70106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24BC1-700D-4911-A2BE-B9350F21E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23" y="4266645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en-US" dirty="0"/>
              <a:t>Road map</a:t>
            </a:r>
            <a:endParaRPr lang="ru-RU" dirty="0"/>
          </a:p>
        </p:txBody>
      </p:sp>
      <p:sp>
        <p:nvSpPr>
          <p:cNvPr id="9" name="TextBox 8">
            <a:hlinkClick r:id="rId3" action="ppaction://hlinksldjump"/>
            <a:extLst>
              <a:ext uri="{FF2B5EF4-FFF2-40B4-BE49-F238E27FC236}">
                <a16:creationId xmlns:a16="http://schemas.microsoft.com/office/drawing/2014/main" id="{DD60B9F8-30DD-4852-AABC-D9D06F22FEEA}"/>
              </a:ext>
            </a:extLst>
          </p:cNvPr>
          <p:cNvSpPr txBox="1"/>
          <p:nvPr/>
        </p:nvSpPr>
        <p:spPr>
          <a:xfrm>
            <a:off x="27890" y="2257223"/>
            <a:ext cx="93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Беглый </a:t>
            </a:r>
          </a:p>
          <a:p>
            <a:pPr algn="ctr"/>
            <a:r>
              <a:rPr lang="ru-RU" dirty="0"/>
              <a:t>взгляд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7321627-20E0-4E44-8229-764FCF050108}"/>
              </a:ext>
            </a:extLst>
          </p:cNvPr>
          <p:cNvSpPr/>
          <p:nvPr/>
        </p:nvSpPr>
        <p:spPr>
          <a:xfrm>
            <a:off x="213111" y="2978964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5D56660-D6EB-4BBB-B2A9-AFC8E67BD580}"/>
              </a:ext>
            </a:extLst>
          </p:cNvPr>
          <p:cNvSpPr/>
          <p:nvPr/>
        </p:nvSpPr>
        <p:spPr>
          <a:xfrm>
            <a:off x="1251014" y="1813592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E9EFDF56-50A0-417B-A3EF-EC0081FEFF38}"/>
              </a:ext>
            </a:extLst>
          </p:cNvPr>
          <p:cNvSpPr/>
          <p:nvPr/>
        </p:nvSpPr>
        <p:spPr>
          <a:xfrm>
            <a:off x="3060288" y="1553922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A51378B-002C-4E9A-BC92-EEAD51579864}"/>
              </a:ext>
            </a:extLst>
          </p:cNvPr>
          <p:cNvSpPr/>
          <p:nvPr/>
        </p:nvSpPr>
        <p:spPr>
          <a:xfrm>
            <a:off x="4815947" y="1176281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7A20B8F9-CFC4-4D0E-AD20-F26F02B50C14}"/>
              </a:ext>
            </a:extLst>
          </p:cNvPr>
          <p:cNvSpPr/>
          <p:nvPr/>
        </p:nvSpPr>
        <p:spPr>
          <a:xfrm>
            <a:off x="6411414" y="1563570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ECFEC371-9FE2-4F5F-8A6E-874CDE03BB46}"/>
              </a:ext>
            </a:extLst>
          </p:cNvPr>
          <p:cNvSpPr/>
          <p:nvPr/>
        </p:nvSpPr>
        <p:spPr>
          <a:xfrm>
            <a:off x="8401898" y="1253034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4BA0D79-F3FA-4D3A-8F49-48B4CD4311BE}"/>
              </a:ext>
            </a:extLst>
          </p:cNvPr>
          <p:cNvSpPr/>
          <p:nvPr/>
        </p:nvSpPr>
        <p:spPr>
          <a:xfrm>
            <a:off x="10940986" y="2149638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hlinkClick r:id="rId3" action="ppaction://hlinksldjump"/>
            <a:extLst>
              <a:ext uri="{FF2B5EF4-FFF2-40B4-BE49-F238E27FC236}">
                <a16:creationId xmlns:a16="http://schemas.microsoft.com/office/drawing/2014/main" id="{79A78DB5-9369-4FB3-B6EB-E4BCD08925D9}"/>
              </a:ext>
            </a:extLst>
          </p:cNvPr>
          <p:cNvSpPr/>
          <p:nvPr/>
        </p:nvSpPr>
        <p:spPr>
          <a:xfrm>
            <a:off x="297042" y="3054741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hlinkClick r:id="rId4" action="ppaction://hlinksldjump"/>
            <a:extLst>
              <a:ext uri="{FF2B5EF4-FFF2-40B4-BE49-F238E27FC236}">
                <a16:creationId xmlns:a16="http://schemas.microsoft.com/office/drawing/2014/main" id="{D9FBA754-B823-4C21-AE27-AD980AD687C7}"/>
              </a:ext>
            </a:extLst>
          </p:cNvPr>
          <p:cNvSpPr/>
          <p:nvPr/>
        </p:nvSpPr>
        <p:spPr>
          <a:xfrm>
            <a:off x="1333683" y="1898692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hlinkClick r:id="rId5" action="ppaction://hlinksldjump"/>
            <a:extLst>
              <a:ext uri="{FF2B5EF4-FFF2-40B4-BE49-F238E27FC236}">
                <a16:creationId xmlns:a16="http://schemas.microsoft.com/office/drawing/2014/main" id="{6AFBBA4A-A886-4A63-9AE2-C2374AE5DEF1}"/>
              </a:ext>
            </a:extLst>
          </p:cNvPr>
          <p:cNvSpPr/>
          <p:nvPr/>
        </p:nvSpPr>
        <p:spPr>
          <a:xfrm>
            <a:off x="3144653" y="1628491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hlinkClick r:id="rId6" action="ppaction://hlinksldjump"/>
            <a:extLst>
              <a:ext uri="{FF2B5EF4-FFF2-40B4-BE49-F238E27FC236}">
                <a16:creationId xmlns:a16="http://schemas.microsoft.com/office/drawing/2014/main" id="{F6651F17-C905-413C-8E35-8F093FA79EF5}"/>
              </a:ext>
            </a:extLst>
          </p:cNvPr>
          <p:cNvSpPr/>
          <p:nvPr/>
        </p:nvSpPr>
        <p:spPr>
          <a:xfrm>
            <a:off x="4896149" y="1253034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hlinkClick r:id="rId7" action="ppaction://hlinksldjump"/>
            <a:extLst>
              <a:ext uri="{FF2B5EF4-FFF2-40B4-BE49-F238E27FC236}">
                <a16:creationId xmlns:a16="http://schemas.microsoft.com/office/drawing/2014/main" id="{D77684A3-2EA7-4BDF-96A2-E5788650D0D2}"/>
              </a:ext>
            </a:extLst>
          </p:cNvPr>
          <p:cNvSpPr/>
          <p:nvPr/>
        </p:nvSpPr>
        <p:spPr>
          <a:xfrm>
            <a:off x="6495019" y="1637553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hlinkClick r:id="rId8" action="ppaction://hlinksldjump"/>
            <a:extLst>
              <a:ext uri="{FF2B5EF4-FFF2-40B4-BE49-F238E27FC236}">
                <a16:creationId xmlns:a16="http://schemas.microsoft.com/office/drawing/2014/main" id="{DEFB216F-2751-4261-8FB6-F2FB85B12144}"/>
              </a:ext>
            </a:extLst>
          </p:cNvPr>
          <p:cNvSpPr/>
          <p:nvPr/>
        </p:nvSpPr>
        <p:spPr>
          <a:xfrm>
            <a:off x="8487474" y="1329625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hlinkClick r:id="rId9" action="ppaction://hlinksldjump"/>
            <a:extLst>
              <a:ext uri="{FF2B5EF4-FFF2-40B4-BE49-F238E27FC236}">
                <a16:creationId xmlns:a16="http://schemas.microsoft.com/office/drawing/2014/main" id="{84D8CD16-9E85-4975-B2EB-4C310E0D6378}"/>
              </a:ext>
            </a:extLst>
          </p:cNvPr>
          <p:cNvSpPr/>
          <p:nvPr/>
        </p:nvSpPr>
        <p:spPr>
          <a:xfrm>
            <a:off x="11027518" y="2224584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FE412503-CA4C-4455-8ACB-ED414D025D8D}"/>
              </a:ext>
            </a:extLst>
          </p:cNvPr>
          <p:cNvSpPr txBox="1"/>
          <p:nvPr/>
        </p:nvSpPr>
        <p:spPr>
          <a:xfrm>
            <a:off x="899482" y="1194442"/>
            <a:ext cx="170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 с пропусками</a:t>
            </a:r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5451C46C-CDCB-46C5-87F2-A3EDD5B14371}"/>
              </a:ext>
            </a:extLst>
          </p:cNvPr>
          <p:cNvSpPr txBox="1"/>
          <p:nvPr/>
        </p:nvSpPr>
        <p:spPr>
          <a:xfrm>
            <a:off x="2800370" y="946649"/>
            <a:ext cx="1319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Анализ выбросов</a:t>
            </a:r>
          </a:p>
        </p:txBody>
      </p:sp>
      <p:sp>
        <p:nvSpPr>
          <p:cNvPr id="58" name="TextBox 57">
            <a:hlinkClick r:id="rId6" action="ppaction://hlinksldjump"/>
            <a:extLst>
              <a:ext uri="{FF2B5EF4-FFF2-40B4-BE49-F238E27FC236}">
                <a16:creationId xmlns:a16="http://schemas.microsoft.com/office/drawing/2014/main" id="{5F55B608-ABEC-4FB2-A3D2-1BE104C7E875}"/>
              </a:ext>
            </a:extLst>
          </p:cNvPr>
          <p:cNvSpPr txBox="1"/>
          <p:nvPr/>
        </p:nvSpPr>
        <p:spPr>
          <a:xfrm>
            <a:off x="4046912" y="549608"/>
            <a:ext cx="286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Обработка категориальных признаков</a:t>
            </a: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2C9BA684-10EF-4BA6-B17B-524A91025D16}"/>
              </a:ext>
            </a:extLst>
          </p:cNvPr>
          <p:cNvSpPr txBox="1"/>
          <p:nvPr/>
        </p:nvSpPr>
        <p:spPr>
          <a:xfrm>
            <a:off x="5880182" y="1206002"/>
            <a:ext cx="251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Дисбаланс классов</a:t>
            </a:r>
          </a:p>
        </p:txBody>
      </p:sp>
      <p:sp>
        <p:nvSpPr>
          <p:cNvPr id="60" name="TextBox 59">
            <a:hlinkClick r:id="rId8" action="ppaction://hlinksldjump"/>
            <a:extLst>
              <a:ext uri="{FF2B5EF4-FFF2-40B4-BE49-F238E27FC236}">
                <a16:creationId xmlns:a16="http://schemas.microsoft.com/office/drawing/2014/main" id="{68C1AE3C-BD33-49B6-8576-9785427E60A2}"/>
              </a:ext>
            </a:extLst>
          </p:cNvPr>
          <p:cNvSpPr txBox="1"/>
          <p:nvPr/>
        </p:nvSpPr>
        <p:spPr>
          <a:xfrm>
            <a:off x="8098065" y="610796"/>
            <a:ext cx="171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  <a:endParaRPr lang="ru-RU" dirty="0"/>
          </a:p>
        </p:txBody>
      </p:sp>
      <p:sp>
        <p:nvSpPr>
          <p:cNvPr id="61" name="TextBox 60">
            <a:hlinkClick r:id="rId9" action="ppaction://hlinksldjump"/>
            <a:extLst>
              <a:ext uri="{FF2B5EF4-FFF2-40B4-BE49-F238E27FC236}">
                <a16:creationId xmlns:a16="http://schemas.microsoft.com/office/drawing/2014/main" id="{7D258857-F806-42E4-9DAE-76ADFDA8BA4D}"/>
              </a:ext>
            </a:extLst>
          </p:cNvPr>
          <p:cNvSpPr txBox="1"/>
          <p:nvPr/>
        </p:nvSpPr>
        <p:spPr>
          <a:xfrm>
            <a:off x="10300428" y="1735659"/>
            <a:ext cx="171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A30C22C5-102E-4354-8CE0-83ACB9010241}"/>
              </a:ext>
            </a:extLst>
          </p:cNvPr>
          <p:cNvSpPr/>
          <p:nvPr/>
        </p:nvSpPr>
        <p:spPr>
          <a:xfrm>
            <a:off x="9745912" y="2856348"/>
            <a:ext cx="511478" cy="49551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hlinkClick r:id="rId10" action="ppaction://hlinksldjump"/>
            <a:extLst>
              <a:ext uri="{FF2B5EF4-FFF2-40B4-BE49-F238E27FC236}">
                <a16:creationId xmlns:a16="http://schemas.microsoft.com/office/drawing/2014/main" id="{BD1C6068-FA68-42D1-B61B-3B78134906D2}"/>
              </a:ext>
            </a:extLst>
          </p:cNvPr>
          <p:cNvSpPr/>
          <p:nvPr/>
        </p:nvSpPr>
        <p:spPr>
          <a:xfrm>
            <a:off x="9839036" y="2936461"/>
            <a:ext cx="344267" cy="3335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hlinkClick r:id="rId10" action="ppaction://hlinksldjump"/>
            <a:extLst>
              <a:ext uri="{FF2B5EF4-FFF2-40B4-BE49-F238E27FC236}">
                <a16:creationId xmlns:a16="http://schemas.microsoft.com/office/drawing/2014/main" id="{37FC1DCB-8F3E-49F5-A9DA-185AFD15A5DA}"/>
              </a:ext>
            </a:extLst>
          </p:cNvPr>
          <p:cNvSpPr txBox="1"/>
          <p:nvPr/>
        </p:nvSpPr>
        <p:spPr>
          <a:xfrm>
            <a:off x="9238896" y="2216166"/>
            <a:ext cx="171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</a:t>
            </a:r>
          </a:p>
          <a:p>
            <a:pPr algn="ctr"/>
            <a:r>
              <a:rPr lang="en-US" dirty="0"/>
              <a:t>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50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7E48B-9835-4A5A-9E46-EF4E5011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8" t="26251" r="55370" b="5317"/>
          <a:stretch/>
        </p:blipFill>
        <p:spPr>
          <a:xfrm>
            <a:off x="117313" y="1055192"/>
            <a:ext cx="4579721" cy="4693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F9763-32F2-4881-AFEA-BCE84B899C80}"/>
              </a:ext>
            </a:extLst>
          </p:cNvPr>
          <p:cNvSpPr txBox="1"/>
          <p:nvPr/>
        </p:nvSpPr>
        <p:spPr>
          <a:xfrm>
            <a:off x="4769130" y="1613167"/>
            <a:ext cx="825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170746 </a:t>
            </a:r>
            <a:r>
              <a:rPr lang="ru-RU" dirty="0"/>
              <a:t>записей о клиентах, 15 признаков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пропущенные значения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E208614-8932-4202-B927-8D3F5E309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76" y="332280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Беглый взгляд </a:t>
            </a:r>
          </a:p>
        </p:txBody>
      </p:sp>
      <p:sp>
        <p:nvSpPr>
          <p:cNvPr id="2" name="Прямоугольник 1">
            <a:hlinkClick r:id="rId4" action="ppaction://hlinksldjump"/>
            <a:extLst>
              <a:ext uri="{FF2B5EF4-FFF2-40B4-BE49-F238E27FC236}">
                <a16:creationId xmlns:a16="http://schemas.microsoft.com/office/drawing/2014/main" id="{D010219B-DFCE-41BB-9A2C-371CB92DBBB6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70489F22-8CD8-4143-BA8B-3B058E6AF81B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847A3EC9-DBB9-4519-8364-2CB0D077AE93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269402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0F9763-32F2-4881-AFEA-BCE84B899C80}"/>
              </a:ext>
            </a:extLst>
          </p:cNvPr>
          <p:cNvSpPr txBox="1"/>
          <p:nvPr/>
        </p:nvSpPr>
        <p:spPr>
          <a:xfrm>
            <a:off x="824023" y="1370760"/>
            <a:ext cx="82516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Список исходных переменных включает в себя:</a:t>
            </a:r>
          </a:p>
          <a:p>
            <a:r>
              <a:rPr lang="ru-RU" dirty="0">
                <a:latin typeface="+mj-lt"/>
              </a:rPr>
              <a:t>•    категориальный предиктор Идентификационный номер [</a:t>
            </a:r>
            <a:r>
              <a:rPr lang="ru-RU" dirty="0" err="1">
                <a:latin typeface="+mj-lt"/>
              </a:rPr>
              <a:t>client_id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категориальный предиктор Пол [</a:t>
            </a:r>
            <a:r>
              <a:rPr lang="ru-RU" dirty="0" err="1">
                <a:latin typeface="+mj-lt"/>
              </a:rPr>
              <a:t>gender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Возраст [</a:t>
            </a:r>
            <a:r>
              <a:rPr lang="ru-RU" dirty="0" err="1">
                <a:latin typeface="+mj-lt"/>
              </a:rPr>
              <a:t>age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категориальный предиктор Семейный статус [</a:t>
            </a:r>
            <a:r>
              <a:rPr lang="ru-RU" dirty="0" err="1">
                <a:latin typeface="+mj-lt"/>
              </a:rPr>
              <a:t>marital_status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категориальный предиктор Сфера занятости [</a:t>
            </a:r>
            <a:r>
              <a:rPr lang="ru-RU" dirty="0" err="1">
                <a:latin typeface="+mj-lt"/>
              </a:rPr>
              <a:t>job_position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Сумма кредита [</a:t>
            </a:r>
            <a:r>
              <a:rPr lang="ru-RU" dirty="0" err="1">
                <a:latin typeface="+mj-lt"/>
              </a:rPr>
              <a:t>credit_sum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Срок кредитования [</a:t>
            </a:r>
            <a:r>
              <a:rPr lang="ru-RU" dirty="0" err="1">
                <a:latin typeface="+mj-lt"/>
              </a:rPr>
              <a:t>credit_month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Внутренняя </a:t>
            </a:r>
            <a:r>
              <a:rPr lang="ru-RU" dirty="0" err="1">
                <a:latin typeface="+mj-lt"/>
              </a:rPr>
              <a:t>скоринговая</a:t>
            </a:r>
            <a:r>
              <a:rPr lang="ru-RU" dirty="0">
                <a:latin typeface="+mj-lt"/>
              </a:rPr>
              <a:t> оценка [</a:t>
            </a:r>
            <a:r>
              <a:rPr lang="ru-RU" dirty="0" err="1">
                <a:latin typeface="+mj-lt"/>
              </a:rPr>
              <a:t>score_shk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категориальный предиктор Образование [</a:t>
            </a:r>
            <a:r>
              <a:rPr lang="ru-RU" dirty="0" err="1">
                <a:latin typeface="+mj-lt"/>
              </a:rPr>
              <a:t>education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категориальный предиктор Идентификационный номер тарифа [</a:t>
            </a:r>
            <a:r>
              <a:rPr lang="ru-RU" dirty="0" err="1">
                <a:latin typeface="+mj-lt"/>
              </a:rPr>
              <a:t>tariff_id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Месячный заработок [</a:t>
            </a:r>
            <a:r>
              <a:rPr lang="ru-RU" dirty="0" err="1">
                <a:latin typeface="+mj-lt"/>
              </a:rPr>
              <a:t>monthly_income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Количество кредитов у клиента [</a:t>
            </a:r>
            <a:r>
              <a:rPr lang="ru-RU" dirty="0" err="1">
                <a:latin typeface="+mj-lt"/>
              </a:rPr>
              <a:t>credit_count</a:t>
            </a:r>
            <a:r>
              <a:rPr lang="ru-RU" dirty="0">
                <a:latin typeface="+mj-lt"/>
              </a:rPr>
              <a:t>];</a:t>
            </a:r>
          </a:p>
          <a:p>
            <a:r>
              <a:rPr lang="ru-RU" dirty="0">
                <a:latin typeface="+mj-lt"/>
              </a:rPr>
              <a:t>•    количественный предиктор Количество просроченных кредитов у клиента [</a:t>
            </a:r>
            <a:r>
              <a:rPr lang="ru-RU" dirty="0" err="1">
                <a:latin typeface="+mj-lt"/>
              </a:rPr>
              <a:t>overdue_credit_count</a:t>
            </a:r>
            <a:r>
              <a:rPr lang="ru-RU" dirty="0">
                <a:latin typeface="+mj-lt"/>
              </a:rPr>
              <a:t>];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018A86A8-076A-4328-97BE-96A503C4D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676" y="332280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Беглый взгляд </a:t>
            </a:r>
          </a:p>
        </p:txBody>
      </p:sp>
      <p:sp>
        <p:nvSpPr>
          <p:cNvPr id="25" name="Прямоугольник 24">
            <a:hlinkClick r:id="rId3" action="ppaction://hlinksldjump"/>
            <a:extLst>
              <a:ext uri="{FF2B5EF4-FFF2-40B4-BE49-F238E27FC236}">
                <a16:creationId xmlns:a16="http://schemas.microsoft.com/office/drawing/2014/main" id="{4A9FE982-2786-4D66-8883-CC7CC42A6BEC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авнобедренный треугольник 25">
            <a:hlinkClick r:id="rId3" action="ppaction://hlinksldjump"/>
            <a:extLst>
              <a:ext uri="{FF2B5EF4-FFF2-40B4-BE49-F238E27FC236}">
                <a16:creationId xmlns:a16="http://schemas.microsoft.com/office/drawing/2014/main" id="{BBCA9616-F7B2-4384-BED6-14D2FF5F85ED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hlinkClick r:id="rId3" action="ppaction://hlinksldjump"/>
            <a:extLst>
              <a:ext uri="{FF2B5EF4-FFF2-40B4-BE49-F238E27FC236}">
                <a16:creationId xmlns:a16="http://schemas.microsoft.com/office/drawing/2014/main" id="{DC058477-0C24-4108-BA3C-F23A0333D9C5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383049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DE68C7-F975-4D47-8F47-49E274D92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8" t="25279" r="19457" b="1712"/>
          <a:stretch/>
        </p:blipFill>
        <p:spPr>
          <a:xfrm>
            <a:off x="687503" y="1311117"/>
            <a:ext cx="8178608" cy="4709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377B0-821F-4725-8C28-CEADE233CDDC}"/>
              </a:ext>
            </a:extLst>
          </p:cNvPr>
          <p:cNvSpPr txBox="1"/>
          <p:nvPr/>
        </p:nvSpPr>
        <p:spPr>
          <a:xfrm>
            <a:off x="4810167" y="2599981"/>
            <a:ext cx="52817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множество пропущенных значений по признакам:</a:t>
            </a: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overdue_credit_count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Credit_count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Living_region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Score_shk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Monthly_income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>
                <a:latin typeface="+mj-lt"/>
              </a:rPr>
              <a:t>Education</a:t>
            </a: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Marital_status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i="1" dirty="0">
                <a:latin typeface="+mj-lt"/>
              </a:rPr>
              <a:t>Age</a:t>
            </a:r>
          </a:p>
          <a:p>
            <a:pPr marL="285750" indent="-285750">
              <a:buFontTx/>
              <a:buChar char="-"/>
            </a:pPr>
            <a:r>
              <a:rPr lang="en-US" i="1" dirty="0" err="1">
                <a:latin typeface="+mj-lt"/>
              </a:rPr>
              <a:t>Credit_sum</a:t>
            </a:r>
            <a:endParaRPr lang="en-US" i="1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будет поработать с каждым из них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8391020-50D6-40CE-9B61-521010F2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22" y="507268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 пропусками</a:t>
            </a:r>
          </a:p>
        </p:txBody>
      </p:sp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1C1F8A31-9E94-49F2-95AB-B2DFE6492EE4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4" action="ppaction://hlinksldjump"/>
            <a:extLst>
              <a:ext uri="{FF2B5EF4-FFF2-40B4-BE49-F238E27FC236}">
                <a16:creationId xmlns:a16="http://schemas.microsoft.com/office/drawing/2014/main" id="{682C28C1-C500-485C-9370-E316068F662E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AEE15355-A124-4CD8-BA23-96B08D61649B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110717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D12570-0377-493E-A04A-13D78B632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6" t="29379" r="7275" b="48155"/>
          <a:stretch/>
        </p:blipFill>
        <p:spPr>
          <a:xfrm>
            <a:off x="622686" y="1568823"/>
            <a:ext cx="10247276" cy="1540727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F3E4BAE-364E-476E-9C8B-16CADD22A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22" y="507268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с пропусками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97CBD1-3163-42AE-AEAE-3DFC8F9A7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2" t="32691" r="25904" b="51659"/>
          <a:stretch/>
        </p:blipFill>
        <p:spPr>
          <a:xfrm>
            <a:off x="247949" y="3058567"/>
            <a:ext cx="10622013" cy="1487884"/>
          </a:xfrm>
          <a:prstGeom prst="rect">
            <a:avLst/>
          </a:prstGeom>
        </p:spPr>
      </p:pic>
      <p:sp>
        <p:nvSpPr>
          <p:cNvPr id="23" name="Прямоугольник 22">
            <a:hlinkClick r:id="rId5" action="ppaction://hlinksldjump"/>
            <a:extLst>
              <a:ext uri="{FF2B5EF4-FFF2-40B4-BE49-F238E27FC236}">
                <a16:creationId xmlns:a16="http://schemas.microsoft.com/office/drawing/2014/main" id="{B99C68AD-591F-40FA-9D74-F53714E7839B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5" action="ppaction://hlinksldjump"/>
            <a:extLst>
              <a:ext uri="{FF2B5EF4-FFF2-40B4-BE49-F238E27FC236}">
                <a16:creationId xmlns:a16="http://schemas.microsoft.com/office/drawing/2014/main" id="{BF87EA8B-E445-4B6B-9FF8-553008F35974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0B6C4B0E-5E5D-401B-9436-030D78C52CC6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248507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377B0-821F-4725-8C28-CEADE233CDDC}"/>
              </a:ext>
            </a:extLst>
          </p:cNvPr>
          <p:cNvSpPr txBox="1"/>
          <p:nvPr/>
        </p:nvSpPr>
        <p:spPr>
          <a:xfrm>
            <a:off x="615931" y="3408371"/>
            <a:ext cx="11061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признак прогнал через функцию для определения безопасных от выбросов областей, получилось:</a:t>
            </a:r>
          </a:p>
          <a:p>
            <a:r>
              <a:rPr lang="ru-RU" dirty="0">
                <a:latin typeface="+mj-lt"/>
              </a:rPr>
              <a:t>- Возраст: должен быть &lt; 65.5</a:t>
            </a:r>
          </a:p>
          <a:p>
            <a:r>
              <a:rPr lang="ru-RU" dirty="0">
                <a:latin typeface="+mj-lt"/>
              </a:rPr>
              <a:t>- Сумма кредита: должна быть &lt; 57808</a:t>
            </a:r>
          </a:p>
          <a:p>
            <a:r>
              <a:rPr lang="ru-RU" dirty="0">
                <a:latin typeface="+mj-lt"/>
              </a:rPr>
              <a:t>- Срок кредитования: лежит в промежутке 7 &lt; x &lt; 15 месяцев</a:t>
            </a:r>
          </a:p>
          <a:p>
            <a:r>
              <a:rPr lang="ru-RU" dirty="0">
                <a:latin typeface="+mj-lt"/>
              </a:rPr>
              <a:t>- </a:t>
            </a:r>
            <a:r>
              <a:rPr lang="ru-RU" dirty="0" err="1">
                <a:latin typeface="+mj-lt"/>
              </a:rPr>
              <a:t>Скоринговый</a:t>
            </a:r>
            <a:r>
              <a:rPr lang="ru-RU" dirty="0">
                <a:latin typeface="+mj-lt"/>
              </a:rPr>
              <a:t> рейтинг: внутренний </a:t>
            </a:r>
            <a:r>
              <a:rPr lang="ru-RU" dirty="0" err="1">
                <a:latin typeface="+mj-lt"/>
              </a:rPr>
              <a:t>скоринговый</a:t>
            </a:r>
            <a:r>
              <a:rPr lang="ru-RU" dirty="0">
                <a:latin typeface="+mj-lt"/>
              </a:rPr>
              <a:t> рейтинг должен лежать в диапазоне 0.12018774999999987 &lt; x &lt; 0.8117457500000002</a:t>
            </a:r>
          </a:p>
          <a:p>
            <a:r>
              <a:rPr lang="ru-RU" dirty="0">
                <a:latin typeface="+mj-lt"/>
              </a:rPr>
              <a:t>- Ежемесячный доход: должен быть &lt; 87500</a:t>
            </a:r>
          </a:p>
          <a:p>
            <a:r>
              <a:rPr lang="ru-RU" dirty="0">
                <a:latin typeface="+mj-lt"/>
              </a:rPr>
              <a:t>- Количество действующих кредитов: должно быть &lt; 6 </a:t>
            </a:r>
          </a:p>
          <a:p>
            <a:r>
              <a:rPr lang="ru-RU" dirty="0">
                <a:latin typeface="+mj-lt"/>
              </a:rPr>
              <a:t>- Количество просроченных кредитов: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AB33C9-1ADC-4583-931A-D75D8260B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8" t="26105" r="38569" b="55079"/>
          <a:stretch/>
        </p:blipFill>
        <p:spPr>
          <a:xfrm>
            <a:off x="615931" y="1635220"/>
            <a:ext cx="8388472" cy="1700722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22" y="507268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выбросов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E36D28-C46A-44FB-960C-A8874628D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4" t="39020" r="55756" b="47768"/>
          <a:stretch/>
        </p:blipFill>
        <p:spPr>
          <a:xfrm>
            <a:off x="6146710" y="5026534"/>
            <a:ext cx="5277460" cy="1136333"/>
          </a:xfrm>
          <a:prstGeom prst="rect">
            <a:avLst/>
          </a:prstGeom>
        </p:spPr>
      </p:pic>
      <p:sp>
        <p:nvSpPr>
          <p:cNvPr id="23" name="Прямоугольник 22">
            <a:hlinkClick r:id="rId5" action="ppaction://hlinksldjump"/>
            <a:extLst>
              <a:ext uri="{FF2B5EF4-FFF2-40B4-BE49-F238E27FC236}">
                <a16:creationId xmlns:a16="http://schemas.microsoft.com/office/drawing/2014/main" id="{AB3E0B71-EC0D-490A-AAD6-748B12835E41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5" action="ppaction://hlinksldjump"/>
            <a:extLst>
              <a:ext uri="{FF2B5EF4-FFF2-40B4-BE49-F238E27FC236}">
                <a16:creationId xmlns:a16="http://schemas.microsoft.com/office/drawing/2014/main" id="{1C59F64A-3775-4F72-961E-EEF04DDA551D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5E65FA4D-E274-4BEA-8119-7DBEBE9F8708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319652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87A42-7A53-4FA5-8672-B82C22D7EA14}"/>
              </a:ext>
            </a:extLst>
          </p:cNvPr>
          <p:cNvSpPr/>
          <p:nvPr/>
        </p:nvSpPr>
        <p:spPr>
          <a:xfrm rot="19966478">
            <a:off x="-3591816" y="-3390563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68771B-97BC-41D1-B5CC-BE1AF7BE1D8E}"/>
              </a:ext>
            </a:extLst>
          </p:cNvPr>
          <p:cNvSpPr/>
          <p:nvPr/>
        </p:nvSpPr>
        <p:spPr>
          <a:xfrm>
            <a:off x="-2823365" y="-3251235"/>
            <a:ext cx="8694729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AFABEF-7D86-42F2-B7E5-9CAEA8A31AB4}"/>
              </a:ext>
            </a:extLst>
          </p:cNvPr>
          <p:cNvSpPr/>
          <p:nvPr/>
        </p:nvSpPr>
        <p:spPr>
          <a:xfrm rot="545900">
            <a:off x="1521163" y="-2628092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7F890F-A109-406C-9587-D7A2432A6B92}"/>
              </a:ext>
            </a:extLst>
          </p:cNvPr>
          <p:cNvSpPr/>
          <p:nvPr/>
        </p:nvSpPr>
        <p:spPr>
          <a:xfrm rot="21025486">
            <a:off x="4291900" y="-507532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1C425C-D6D3-4B07-B0E6-F1AB9A11078B}"/>
              </a:ext>
            </a:extLst>
          </p:cNvPr>
          <p:cNvSpPr/>
          <p:nvPr/>
        </p:nvSpPr>
        <p:spPr>
          <a:xfrm rot="545900">
            <a:off x="5006947" y="-2551498"/>
            <a:ext cx="11189688" cy="33791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514D54A-6E75-477D-A825-78A288AB1114}"/>
              </a:ext>
            </a:extLst>
          </p:cNvPr>
          <p:cNvSpPr/>
          <p:nvPr/>
        </p:nvSpPr>
        <p:spPr>
          <a:xfrm rot="20883955">
            <a:off x="6816565" y="-202719"/>
            <a:ext cx="9822018" cy="3379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A06E5E-EE30-48A1-9FC0-4BB15F06C7D8}"/>
              </a:ext>
            </a:extLst>
          </p:cNvPr>
          <p:cNvSpPr/>
          <p:nvPr/>
        </p:nvSpPr>
        <p:spPr>
          <a:xfrm rot="1037392">
            <a:off x="-4983401" y="6255707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1E97AF-7CCE-4529-ABC3-FA491A5DEFEC}"/>
              </a:ext>
            </a:extLst>
          </p:cNvPr>
          <p:cNvSpPr/>
          <p:nvPr/>
        </p:nvSpPr>
        <p:spPr>
          <a:xfrm>
            <a:off x="-2642969" y="6162869"/>
            <a:ext cx="6839584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B7DC0-F2B9-4E5D-AD20-AA9C2F59D9C7}"/>
              </a:ext>
            </a:extLst>
          </p:cNvPr>
          <p:cNvSpPr/>
          <p:nvPr/>
        </p:nvSpPr>
        <p:spPr>
          <a:xfrm rot="1037392">
            <a:off x="3472128" y="7546104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E043638-5582-4ED4-8EE1-35825CCFA91B}"/>
              </a:ext>
            </a:extLst>
          </p:cNvPr>
          <p:cNvSpPr/>
          <p:nvPr/>
        </p:nvSpPr>
        <p:spPr>
          <a:xfrm rot="10210011">
            <a:off x="5166239" y="6562133"/>
            <a:ext cx="9822018" cy="3379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586596-E404-48B6-B570-40A6494A3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2193" r="11795" b="14519"/>
          <a:stretch/>
        </p:blipFill>
        <p:spPr bwMode="auto">
          <a:xfrm>
            <a:off x="10091924" y="218231"/>
            <a:ext cx="2111566" cy="13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377B0-821F-4725-8C28-CEADE233CDDC}"/>
              </a:ext>
            </a:extLst>
          </p:cNvPr>
          <p:cNvSpPr txBox="1"/>
          <p:nvPr/>
        </p:nvSpPr>
        <p:spPr>
          <a:xfrm>
            <a:off x="776823" y="4604959"/>
            <a:ext cx="1106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Далее обработаем каждый из признаков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BE6B3EA-BE21-4BB3-9492-D87203450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52" y="1003699"/>
            <a:ext cx="9867153" cy="878342"/>
          </a:xfrm>
        </p:spPr>
        <p:txBody>
          <a:bodyPr>
            <a:normAutofit fontScale="90000"/>
          </a:bodyPr>
          <a:lstStyle/>
          <a:p>
            <a:r>
              <a:rPr lang="ru-RU" dirty="0"/>
              <a:t>Обработка категориальных </a:t>
            </a:r>
            <a:br>
              <a:rPr lang="ru-RU" dirty="0"/>
            </a:br>
            <a:r>
              <a:rPr lang="ru-RU" dirty="0"/>
              <a:t>признаков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4C8271-A0EE-498A-A2F9-FAD8163E9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6" t="40940" r="55756" b="36065"/>
          <a:stretch/>
        </p:blipFill>
        <p:spPr>
          <a:xfrm>
            <a:off x="776823" y="2298783"/>
            <a:ext cx="5128553" cy="1889012"/>
          </a:xfrm>
          <a:prstGeom prst="rect">
            <a:avLst/>
          </a:prstGeom>
        </p:spPr>
      </p:pic>
      <p:sp>
        <p:nvSpPr>
          <p:cNvPr id="23" name="Прямоугольник 22">
            <a:hlinkClick r:id="rId4" action="ppaction://hlinksldjump"/>
            <a:extLst>
              <a:ext uri="{FF2B5EF4-FFF2-40B4-BE49-F238E27FC236}">
                <a16:creationId xmlns:a16="http://schemas.microsoft.com/office/drawing/2014/main" id="{9C8DC2FE-EACB-4461-8447-0AE4BA7A4072}"/>
              </a:ext>
            </a:extLst>
          </p:cNvPr>
          <p:cNvSpPr/>
          <p:nvPr/>
        </p:nvSpPr>
        <p:spPr>
          <a:xfrm>
            <a:off x="256731" y="6435500"/>
            <a:ext cx="270319" cy="220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>
            <a:hlinkClick r:id="rId4" action="ppaction://hlinksldjump"/>
            <a:extLst>
              <a:ext uri="{FF2B5EF4-FFF2-40B4-BE49-F238E27FC236}">
                <a16:creationId xmlns:a16="http://schemas.microsoft.com/office/drawing/2014/main" id="{A6DDC90E-2476-4EF3-ABE1-07D53385EE79}"/>
              </a:ext>
            </a:extLst>
          </p:cNvPr>
          <p:cNvSpPr/>
          <p:nvPr/>
        </p:nvSpPr>
        <p:spPr>
          <a:xfrm>
            <a:off x="177373" y="6246836"/>
            <a:ext cx="429033" cy="22433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04FF32CF-4F24-4F85-8DA0-71AC8FA24614}"/>
              </a:ext>
            </a:extLst>
          </p:cNvPr>
          <p:cNvSpPr txBox="1"/>
          <p:nvPr/>
        </p:nvSpPr>
        <p:spPr>
          <a:xfrm>
            <a:off x="606406" y="628649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Домой</a:t>
            </a:r>
          </a:p>
        </p:txBody>
      </p:sp>
    </p:spTree>
    <p:extLst>
      <p:ext uri="{BB962C8B-B14F-4D97-AF65-F5344CB8AC3E}">
        <p14:creationId xmlns:p14="http://schemas.microsoft.com/office/powerpoint/2010/main" val="23479677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726</Words>
  <Application>Microsoft Office PowerPoint</Application>
  <PresentationFormat>Широкоэкранный</PresentationFormat>
  <Paragraphs>121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Tinkoff Data Science Challenge</vt:lpstr>
      <vt:lpstr>Цель</vt:lpstr>
      <vt:lpstr>Road map</vt:lpstr>
      <vt:lpstr>Беглый взгляд </vt:lpstr>
      <vt:lpstr>Беглый взгляд </vt:lpstr>
      <vt:lpstr>Работа с пропусками</vt:lpstr>
      <vt:lpstr>Работа с пропусками</vt:lpstr>
      <vt:lpstr>Анализ выбросов</vt:lpstr>
      <vt:lpstr>Обработка категориальных  признаков</vt:lpstr>
      <vt:lpstr>Обработка категориальных  признаков(living_region)</vt:lpstr>
      <vt:lpstr>Обработка категориальных  признаков(living_region)</vt:lpstr>
      <vt:lpstr>Обработка категориальных  признаков(living_region)</vt:lpstr>
      <vt:lpstr>Обработка категориальных  признаков(living_region)</vt:lpstr>
      <vt:lpstr>Обработка категориальных  признаков(gender)</vt:lpstr>
      <vt:lpstr>Обработка категориальных  признаков(marital_status)</vt:lpstr>
      <vt:lpstr>Обработка категориальных  признаков(job_position)</vt:lpstr>
      <vt:lpstr>Обработка категориальных  признаков(tariff_id)</vt:lpstr>
      <vt:lpstr>Обработка категориальных  признаков(education)</vt:lpstr>
      <vt:lpstr>Дисбаланс классов</vt:lpstr>
      <vt:lpstr>Logistic Regression</vt:lpstr>
      <vt:lpstr>Logistic Regression</vt:lpstr>
      <vt:lpstr>Logistic Regression</vt:lpstr>
      <vt:lpstr>Decision Tree</vt:lpstr>
      <vt:lpstr>Decision Tree</vt:lpstr>
      <vt:lpstr>Random Forest</vt:lpstr>
      <vt:lpstr>Random Forest</vt:lpstr>
      <vt:lpstr>Итог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Обидин</dc:creator>
  <cp:lastModifiedBy>Андрей Обидин</cp:lastModifiedBy>
  <cp:revision>29</cp:revision>
  <dcterms:created xsi:type="dcterms:W3CDTF">2020-01-21T10:01:35Z</dcterms:created>
  <dcterms:modified xsi:type="dcterms:W3CDTF">2020-01-29T15:54:09Z</dcterms:modified>
</cp:coreProperties>
</file>